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handoutMasterIdLst>
    <p:handoutMasterId r:id="rId63"/>
  </p:handoutMasterIdLst>
  <p:sldIdLst>
    <p:sldId id="257" r:id="rId2"/>
    <p:sldId id="258" r:id="rId3"/>
    <p:sldId id="342" r:id="rId4"/>
    <p:sldId id="343" r:id="rId5"/>
    <p:sldId id="344" r:id="rId6"/>
    <p:sldId id="327" r:id="rId7"/>
    <p:sldId id="284" r:id="rId8"/>
    <p:sldId id="276" r:id="rId9"/>
    <p:sldId id="340" r:id="rId10"/>
    <p:sldId id="341" r:id="rId11"/>
    <p:sldId id="335" r:id="rId12"/>
    <p:sldId id="339" r:id="rId13"/>
    <p:sldId id="334" r:id="rId14"/>
    <p:sldId id="336" r:id="rId15"/>
    <p:sldId id="337" r:id="rId16"/>
    <p:sldId id="338" r:id="rId17"/>
    <p:sldId id="309" r:id="rId18"/>
    <p:sldId id="305" r:id="rId19"/>
    <p:sldId id="320" r:id="rId20"/>
    <p:sldId id="321" r:id="rId21"/>
    <p:sldId id="322" r:id="rId22"/>
    <p:sldId id="293" r:id="rId23"/>
    <p:sldId id="324" r:id="rId24"/>
    <p:sldId id="323" r:id="rId25"/>
    <p:sldId id="275" r:id="rId26"/>
    <p:sldId id="314" r:id="rId27"/>
    <p:sldId id="316" r:id="rId28"/>
    <p:sldId id="312" r:id="rId29"/>
    <p:sldId id="326" r:id="rId30"/>
    <p:sldId id="313" r:id="rId31"/>
    <p:sldId id="318" r:id="rId32"/>
    <p:sldId id="317" r:id="rId33"/>
    <p:sldId id="319" r:id="rId34"/>
    <p:sldId id="282" r:id="rId35"/>
    <p:sldId id="307" r:id="rId36"/>
    <p:sldId id="294" r:id="rId37"/>
    <p:sldId id="295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277" r:id="rId47"/>
    <p:sldId id="278" r:id="rId48"/>
    <p:sldId id="279" r:id="rId49"/>
    <p:sldId id="280" r:id="rId50"/>
    <p:sldId id="281" r:id="rId51"/>
    <p:sldId id="288" r:id="rId52"/>
    <p:sldId id="291" r:id="rId53"/>
    <p:sldId id="289" r:id="rId54"/>
    <p:sldId id="290" r:id="rId55"/>
    <p:sldId id="292" r:id="rId56"/>
    <p:sldId id="328" r:id="rId57"/>
    <p:sldId id="331" r:id="rId58"/>
    <p:sldId id="332" r:id="rId59"/>
    <p:sldId id="333" r:id="rId60"/>
    <p:sldId id="270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71" autoAdjust="0"/>
    <p:restoredTop sz="86589" autoAdjust="0"/>
  </p:normalViewPr>
  <p:slideViewPr>
    <p:cSldViewPr snapToGrid="0">
      <p:cViewPr varScale="1">
        <p:scale>
          <a:sx n="57" d="100"/>
          <a:sy n="57" d="100"/>
        </p:scale>
        <p:origin x="-304" y="-1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5960"/>
    </p:cViewPr>
  </p:sorterViewPr>
  <p:notesViewPr>
    <p:cSldViewPr snapToGrid="0" showGuides="1">
      <p:cViewPr varScale="1">
        <p:scale>
          <a:sx n="65" d="100"/>
          <a:sy n="65" d="100"/>
        </p:scale>
        <p:origin x="2796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handoutMaster" Target="handoutMasters/handoutMaster1.xml"/><Relationship Id="rId64" Type="http://schemas.openxmlformats.org/officeDocument/2006/relationships/printerSettings" Target="printerSettings/printerSettings1.bin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09C18-1145-D642-B525-C4190F0FABA7}" type="datetime1">
              <a:rPr lang="en-US" smtClean="0"/>
              <a:t>8/13/14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4F617-7A30-41D4-AB86-5D833C98E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6248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A6D50E-3B8D-3646-98CD-9DCADD690BD6}" type="datetime1">
              <a:rPr lang="en-US" smtClean="0"/>
              <a:t>8/13/14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A179D-2D27-49E2-B022-8EDDA2EFE6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034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0822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on them later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685D9-0366-6B4B-BB9F-4E46BF887CE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22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</a:t>
            </a:r>
            <a:r>
              <a:rPr lang="en-US" baseline="0" dirty="0" smtClean="0"/>
              <a:t> whole test, and we’ll walk through it piece </a:t>
            </a:r>
            <a:r>
              <a:rPr lang="en-US" baseline="0" smtClean="0"/>
              <a:t>by piece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685D9-0366-6B4B-BB9F-4E46BF887CE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243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Require your necessary libs</a:t>
            </a:r>
          </a:p>
          <a:p>
            <a:r>
              <a:rPr lang="en-US" dirty="0" smtClean="0"/>
              <a:t>Node</a:t>
            </a:r>
            <a:r>
              <a:rPr lang="en-US" baseline="0" dirty="0" smtClean="0"/>
              <a:t>/</a:t>
            </a:r>
            <a:r>
              <a:rPr lang="en-US" baseline="0" dirty="0" err="1" smtClean="0"/>
              <a:t>browserify</a:t>
            </a:r>
            <a:r>
              <a:rPr lang="en-US" baseline="0" dirty="0" smtClean="0"/>
              <a:t> </a:t>
            </a:r>
            <a:r>
              <a:rPr lang="en-US" dirty="0" smtClean="0"/>
              <a:t>require 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685D9-0366-6B4B-BB9F-4E46BF887CE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243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your words! BDD</a:t>
            </a:r>
            <a:r>
              <a:rPr lang="en-US" baseline="0" dirty="0" smtClean="0"/>
              <a:t> = “the video player” TDD = “</a:t>
            </a:r>
            <a:r>
              <a:rPr lang="en-US" baseline="0" dirty="0" err="1" smtClean="0"/>
              <a:t>VideoPlayer</a:t>
            </a:r>
            <a:r>
              <a:rPr lang="en-US" baseline="0" dirty="0" smtClean="0"/>
              <a:t>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685D9-0366-6B4B-BB9F-4E46BF887CE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243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</a:t>
            </a:r>
            <a:r>
              <a:rPr lang="en-US" dirty="0" err="1" smtClean="0"/>
              <a:t>javascript</a:t>
            </a:r>
            <a:r>
              <a:rPr lang="en-US" dirty="0" smtClean="0"/>
              <a:t> functions.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685D9-0366-6B4B-BB9F-4E46BF887CE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243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an assertion or expectation</a:t>
            </a:r>
          </a:p>
          <a:p>
            <a:r>
              <a:rPr lang="en-US" dirty="0" smtClean="0"/>
              <a:t>Assert and expect are about the same.</a:t>
            </a:r>
            <a:r>
              <a:rPr lang="en-US" baseline="0" dirty="0" smtClean="0"/>
              <a:t> Assert is more like (this, that), expect is a sentence (BDD)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685D9-0366-6B4B-BB9F-4E46BF887CE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243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685D9-0366-6B4B-BB9F-4E46BF887CE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5366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like Jasmine. Mocha is nice for a greenfield project/for immediate CLI integration, and it also lets you choose your assertion library.</a:t>
            </a:r>
          </a:p>
          <a:p>
            <a:r>
              <a:rPr lang="en-US" dirty="0" err="1" smtClean="0"/>
              <a:t>JSUnit</a:t>
            </a:r>
            <a:r>
              <a:rPr lang="en-US" dirty="0" smtClean="0"/>
              <a:t> is no longer actively supported or maintained, but it's kind of the OG of JS unit testing.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705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have preferences on these ... I'm somewhat ambivalent, as the words (expect, assert, should) are often used interchangeably and have more to do with your style (BDD/TDD) which doesn't matter if you aren't testing yet.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21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Jasmine has its own spies, as do other test frameworks; </a:t>
            </a:r>
            <a:r>
              <a:rPr lang="en-US" dirty="0" err="1" smtClean="0"/>
              <a:t>Sinon</a:t>
            </a:r>
            <a:r>
              <a:rPr lang="en-US" dirty="0" smtClean="0"/>
              <a:t> is nice if you run into the limitations of those </a:t>
            </a:r>
            <a:r>
              <a:rPr lang="en-US" dirty="0" smtClean="0"/>
              <a:t>frameworks,</a:t>
            </a:r>
            <a:r>
              <a:rPr lang="en-US" baseline="0" dirty="0" smtClean="0"/>
              <a:t> and it does awesome things for mocking large libraries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72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391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Jasmine also has a test runner - a lot of these things cross categories, and it's a little difficult to understand where each piece fits.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289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Fascinating</a:t>
            </a:r>
            <a:r>
              <a:rPr lang="en-US" baseline="0" dirty="0" smtClean="0"/>
              <a:t> data, and can help you monitor code quality over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6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Code review is great</a:t>
            </a:r>
            <a:r>
              <a:rPr lang="en-US" baseline="0" dirty="0" smtClean="0"/>
              <a:t> for 1m reasons, and enforcing testing is just one of 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162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I </a:t>
            </a:r>
            <a:r>
              <a:rPr lang="en-US" dirty="0" smtClean="0"/>
              <a:t>organized</a:t>
            </a:r>
            <a:r>
              <a:rPr lang="en-US" baseline="0" dirty="0" smtClean="0"/>
              <a:t> </a:t>
            </a:r>
            <a:r>
              <a:rPr lang="en-US" baseline="0" dirty="0" smtClean="0"/>
              <a:t>Code Retreat! ;)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7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1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many of you have written a test? Ever? Design tool is debatable,</a:t>
            </a:r>
            <a:r>
              <a:rPr lang="en-US" baseline="0" dirty="0" smtClean="0"/>
              <a:t> and I’ll touch on TDD/BDD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685D9-0366-6B4B-BB9F-4E46BF887C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490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707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Test code</a:t>
            </a:r>
            <a:r>
              <a:rPr lang="en-US" baseline="0" dirty="0" smtClean="0"/>
              <a:t> YOU wrote … you should use well tested frameworks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6252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72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I’ll go into these tools more in</a:t>
            </a:r>
            <a:r>
              <a:rPr lang="en-US" baseline="0" dirty="0" smtClean="0"/>
              <a:t> depth after we write our test, but I wanted to touch on the two I’ll show. </a:t>
            </a:r>
            <a:r>
              <a:rPr lang="en-US" dirty="0" smtClean="0"/>
              <a:t>BDD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685D9-0366-6B4B-BB9F-4E46BF887CE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0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 noChangeArrowheads="1"/>
          </p:cNvSpPr>
          <p:nvPr/>
        </p:nvSpPr>
        <p:spPr bwMode="white">
          <a:xfrm>
            <a:off x="8429022" y="0"/>
            <a:ext cx="3762978" cy="6858000"/>
          </a:xfrm>
          <a:custGeom>
            <a:avLst/>
            <a:gdLst>
              <a:gd name="connsiteX0" fmla="*/ 0 w 3762978"/>
              <a:gd name="connsiteY0" fmla="*/ 0 h 6858000"/>
              <a:gd name="connsiteX1" fmla="*/ 3762978 w 3762978"/>
              <a:gd name="connsiteY1" fmla="*/ 0 h 6858000"/>
              <a:gd name="connsiteX2" fmla="*/ 3762978 w 3762978"/>
              <a:gd name="connsiteY2" fmla="*/ 6858000 h 6858000"/>
              <a:gd name="connsiteX3" fmla="*/ 338667 w 3762978"/>
              <a:gd name="connsiteY3" fmla="*/ 6858000 h 6858000"/>
              <a:gd name="connsiteX4" fmla="*/ 1189567 w 3762978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978" h="6858000">
                <a:moveTo>
                  <a:pt x="0" y="0"/>
                </a:moveTo>
                <a:lnTo>
                  <a:pt x="3762978" y="0"/>
                </a:lnTo>
                <a:lnTo>
                  <a:pt x="3762978" y="6858000"/>
                </a:lnTo>
                <a:lnTo>
                  <a:pt x="338667" y="6858000"/>
                </a:lnTo>
                <a:lnTo>
                  <a:pt x="1189567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800"/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8145385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950653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1873584"/>
            <a:ext cx="640080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4572000"/>
            <a:ext cx="6400800" cy="16002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58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24400" y="1828801"/>
            <a:ext cx="6172200" cy="4343400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A75C3-CEA1-8B4A-968E-DDB8B8C0BF18}" type="datetime1">
              <a:rPr lang="en-US" smtClean="0"/>
              <a:t>8/14/14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95400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273" y="5333098"/>
            <a:ext cx="4420252" cy="839102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7AD04-EF14-1448-AE91-8DA85DDD072A}" type="datetime1">
              <a:rPr lang="en-US" smtClean="0"/>
              <a:t>8/14/14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324599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295400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Rectangle 11"/>
          <p:cNvSpPr/>
          <p:nvPr/>
        </p:nvSpPr>
        <p:spPr>
          <a:xfrm>
            <a:off x="6324599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4"/>
          </p:nvPr>
        </p:nvSpPr>
        <p:spPr>
          <a:xfrm>
            <a:off x="6412954" y="5333098"/>
            <a:ext cx="4420252" cy="839102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95400" y="1828801"/>
            <a:ext cx="4572000" cy="3428999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6324600" y="1828801"/>
            <a:ext cx="4572000" cy="3428999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01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4F6B5-A42E-8F42-A1B1-0FD14D25672B}" type="datetime1">
              <a:rPr lang="en-US" smtClean="0"/>
              <a:t>8/14/14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94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 rot="5400000">
            <a:off x="7562850" y="2228850"/>
            <a:ext cx="6858000" cy="2400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rot="5400000">
            <a:off x="6331230" y="3387909"/>
            <a:ext cx="6858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rot="5400000">
            <a:off x="6251613" y="3387909"/>
            <a:ext cx="6858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71318" y="685800"/>
            <a:ext cx="1033272" cy="5486400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685800"/>
            <a:ext cx="7976754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105F9-87AD-9C49-9811-EED62F337608}" type="datetime1">
              <a:rPr lang="en-US" smtClean="0"/>
              <a:t>8/14/14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11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FBDA-CF81-0940-8EFE-95EFB234C2A8}" type="datetime1">
              <a:rPr lang="en-US" smtClean="0"/>
              <a:t>8/14/14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18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>
            <a:spLocks noChangeArrowheads="1"/>
          </p:cNvSpPr>
          <p:nvPr/>
        </p:nvSpPr>
        <p:spPr bwMode="white">
          <a:xfrm>
            <a:off x="6540503" y="0"/>
            <a:ext cx="5651496" cy="6858000"/>
          </a:xfrm>
          <a:custGeom>
            <a:avLst/>
            <a:gdLst/>
            <a:ahLst/>
            <a:cxnLst/>
            <a:rect l="l" t="t" r="r" b="b"/>
            <a:pathLst>
              <a:path w="4238622" h="6858000">
                <a:moveTo>
                  <a:pt x="0" y="0"/>
                </a:moveTo>
                <a:lnTo>
                  <a:pt x="4086222" y="0"/>
                </a:lnTo>
                <a:lnTo>
                  <a:pt x="4237035" y="0"/>
                </a:lnTo>
                <a:lnTo>
                  <a:pt x="4238622" y="0"/>
                </a:lnTo>
                <a:lnTo>
                  <a:pt x="4238622" y="6858000"/>
                </a:lnTo>
                <a:lnTo>
                  <a:pt x="4237035" y="6858000"/>
                </a:lnTo>
                <a:lnTo>
                  <a:pt x="4086222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6256868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6062136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1600200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81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white">
          <a:xfrm>
            <a:off x="9622368" y="0"/>
            <a:ext cx="2569632" cy="6858000"/>
          </a:xfrm>
          <a:custGeom>
            <a:avLst/>
            <a:gdLst/>
            <a:ahLst/>
            <a:cxnLst/>
            <a:rect l="l" t="t" r="r" b="b"/>
            <a:pathLst>
              <a:path w="1927224" h="6858000">
                <a:moveTo>
                  <a:pt x="0" y="0"/>
                </a:moveTo>
                <a:lnTo>
                  <a:pt x="1927224" y="0"/>
                </a:lnTo>
                <a:lnTo>
                  <a:pt x="192722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9237132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8" y="2914650"/>
            <a:ext cx="8046720" cy="1557338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398" y="4589463"/>
            <a:ext cx="8046718" cy="1011237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1964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8799"/>
            <a:ext cx="4572000" cy="43434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0501A-04CF-E046-BD4D-4B4B1AF5041F}" type="datetime1">
              <a:rPr lang="en-US" smtClean="0"/>
              <a:t>8/14/14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6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572000" cy="850392"/>
          </a:xfrm>
        </p:spPr>
        <p:txBody>
          <a:bodyPr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705100"/>
            <a:ext cx="4572000" cy="34671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28800"/>
            <a:ext cx="4572000" cy="847725"/>
          </a:xfrm>
        </p:spPr>
        <p:txBody>
          <a:bodyPr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705100"/>
            <a:ext cx="4572000" cy="34671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A073B-68AF-A24B-A9B6-5C8DD53B0774}" type="datetime1">
              <a:rPr lang="en-US" smtClean="0"/>
              <a:t>8/14/14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6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5B40-0644-6B47-87C0-451423D4C789}" type="datetime1">
              <a:rPr lang="en-US" smtClean="0"/>
              <a:t>8/14/14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337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2ADA-DF97-E147-BE25-A64BB5115D70}" type="datetime1">
              <a:rPr lang="en-US" smtClean="0"/>
              <a:t>8/14/14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63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8209" y="1828800"/>
            <a:ext cx="6126480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DC6A-D3B2-9549-AB73-7597F4FF2BEA}" type="datetime1">
              <a:rPr lang="en-US" smtClean="0"/>
              <a:t>8/14/14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white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1371600"/>
            <a:ext cx="12192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1443006"/>
            <a:ext cx="12192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91449" y="6374999"/>
            <a:ext cx="148070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F874612-2C95-3546-9F18-143E84901B07}" type="datetime1">
              <a:rPr lang="en-US" smtClean="0"/>
              <a:t>8/14/14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399" y="6374999"/>
            <a:ext cx="624320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5000" y="6374999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7F8E3F6-DE14-48B2-B2BC-6FABA9630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7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1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jasmine.github.io/2.0/introduction.html" TargetMode="External"/><Relationship Id="rId4" Type="http://schemas.openxmlformats.org/officeDocument/2006/relationships/hyperlink" Target="https://github.com/pivotal/jasmine/tree/master/dis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visionmedia.github.io/mocha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jasmine.github.io/2.0/introduction.html" TargetMode="External"/><Relationship Id="rId4" Type="http://schemas.openxmlformats.org/officeDocument/2006/relationships/hyperlink" Target="http://visionmedia.github.io/mocha/" TargetMode="External"/><Relationship Id="rId5" Type="http://schemas.openxmlformats.org/officeDocument/2006/relationships/hyperlink" Target="http://qunitjs.com/" TargetMode="External"/><Relationship Id="rId6" Type="http://schemas.openxmlformats.org/officeDocument/2006/relationships/hyperlink" Target="https://github.com/isaacs/node-tap" TargetMode="External"/><Relationship Id="rId7" Type="http://schemas.openxmlformats.org/officeDocument/2006/relationships/hyperlink" Target="https://yuilibrary.com/yui/docs/test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chaijs.com/" TargetMode="External"/><Relationship Id="rId4" Type="http://schemas.openxmlformats.org/officeDocument/2006/relationships/hyperlink" Target="https://github.com/shouldjs/should.js" TargetMode="External"/><Relationship Id="rId5" Type="http://schemas.openxmlformats.org/officeDocument/2006/relationships/hyperlink" Target="https://github.com/LearnBoost/expect.js/" TargetMode="External"/><Relationship Id="rId6" Type="http://schemas.openxmlformats.org/officeDocument/2006/relationships/hyperlink" Target="https://github.com/visionmedia/better-asser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sinonjs.org/" TargetMode="External"/><Relationship Id="rId4" Type="http://schemas.openxmlformats.org/officeDocument/2006/relationships/hyperlink" Target="http://facebook.github.io/jest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karma-runner.github.io/0.12/index.html" TargetMode="External"/><Relationship Id="rId4" Type="http://schemas.openxmlformats.org/officeDocument/2006/relationships/hyperlink" Target="https://github.com/airportyh/testem" TargetMode="External"/><Relationship Id="rId5" Type="http://schemas.openxmlformats.org/officeDocument/2006/relationships/hyperlink" Target="http://yuilibrary.com/projects/yeti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3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Zero to Testing in JavaScript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Basics of </a:t>
            </a:r>
            <a:r>
              <a:rPr lang="en-US" dirty="0" smtClean="0"/>
              <a:t>testing, </a:t>
            </a:r>
            <a:r>
              <a:rPr lang="en-US" dirty="0" smtClean="0"/>
              <a:t>in JS</a:t>
            </a:r>
            <a:endParaRPr lang="en-US" dirty="0"/>
          </a:p>
        </p:txBody>
      </p:sp>
      <p:pic>
        <p:nvPicPr>
          <p:cNvPr id="5" name="Picture Placeholder 4" descr="City street with motion blur" title="Sample Picture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8059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593">
        <p:fade/>
      </p:transition>
    </mc:Choice>
    <mc:Fallback xmlns="">
      <p:transition xmlns:p14="http://schemas.microsoft.com/office/powerpoint/2010/main" spd="med" advTm="14593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7893" y="2605713"/>
            <a:ext cx="7352218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previously:</a:t>
            </a:r>
          </a:p>
          <a:p>
            <a:r>
              <a:rPr lang="en-US" sz="4400" dirty="0" smtClean="0"/>
              <a:t>“Tests* are doing the dishes”</a:t>
            </a:r>
            <a:endParaRPr lang="en-US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3993085" y="3627047"/>
            <a:ext cx="4196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and writing docs and fixing bad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576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7893" y="2605713"/>
            <a:ext cx="10649871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aka:</a:t>
            </a:r>
          </a:p>
          <a:p>
            <a:r>
              <a:rPr lang="en-US" sz="4400" dirty="0" smtClean="0"/>
              <a:t>“Tests are work for people you don’t like”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2178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422035" y="788424"/>
            <a:ext cx="748867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The other piece that I would add to this is, and I’ve said this before at talks, that testing isn’t something that you do because it is good to be testing. </a:t>
            </a:r>
            <a:r>
              <a:rPr lang="en-US" sz="2600" dirty="0"/>
              <a:t>It’s not your lettuce. </a:t>
            </a:r>
            <a:r>
              <a:rPr lang="en-US" sz="2200" dirty="0"/>
              <a:t>You do it because it increases your </a:t>
            </a:r>
            <a:r>
              <a:rPr lang="en-US" sz="2600" dirty="0"/>
              <a:t>confidence</a:t>
            </a:r>
            <a:r>
              <a:rPr lang="en-US" sz="2200" dirty="0"/>
              <a:t> in your code. And it increases your ability to release quickly and make changes without worrying that something is going to break. And so, if you’re paranoid like me, that’s a good incentive to do testing. And if you have a whole lot of self-confidence, maybe you’re just a really great coder. </a:t>
            </a:r>
            <a:r>
              <a:rPr lang="en-US" sz="2600" dirty="0"/>
              <a:t>But maybe it’s a little bit more likely that you’re going to make mistakes and you might pay for it a little bit later.</a:t>
            </a:r>
          </a:p>
        </p:txBody>
      </p:sp>
      <p:sp>
        <p:nvSpPr>
          <p:cNvPr id="4" name="Rectangle 3"/>
          <p:cNvSpPr/>
          <p:nvPr/>
        </p:nvSpPr>
        <p:spPr>
          <a:xfrm>
            <a:off x="4490583" y="5632983"/>
            <a:ext cx="72980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Julie Ralph, Protractor</a:t>
            </a:r>
          </a:p>
          <a:p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javascriptjabber.com</a:t>
            </a:r>
            <a:r>
              <a:rPr lang="en-US" dirty="0"/>
              <a:t>/106-jsj-protractor-with-julie-ralph/</a:t>
            </a:r>
          </a:p>
        </p:txBody>
      </p:sp>
    </p:spTree>
    <p:extLst>
      <p:ext uri="{BB962C8B-B14F-4D97-AF65-F5344CB8AC3E}">
        <p14:creationId xmlns:p14="http://schemas.microsoft.com/office/powerpoint/2010/main" val="414904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446194" cy="701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69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7893" y="2605713"/>
            <a:ext cx="753874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now:</a:t>
            </a:r>
          </a:p>
          <a:p>
            <a:r>
              <a:rPr lang="en-US" sz="4400" dirty="0" smtClean="0"/>
              <a:t>GOOD developers write tests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474976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7893" y="2605713"/>
            <a:ext cx="23736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Literally.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1789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7893" y="2605713"/>
            <a:ext cx="44515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Consolas"/>
                <a:cs typeface="Consolas"/>
              </a:rPr>
              <a:t>-b </a:t>
            </a:r>
            <a:r>
              <a:rPr lang="en-US" sz="4400" dirty="0" smtClean="0"/>
              <a:t>for bad coder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86895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you call code without tests?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dirty="0" smtClean="0"/>
          </a:p>
          <a:p>
            <a:pPr marL="0" indent="0" algn="ctr">
              <a:buNone/>
            </a:pPr>
            <a:endParaRPr lang="en-US" sz="4400" dirty="0" smtClean="0"/>
          </a:p>
          <a:p>
            <a:pPr marL="0" indent="0" algn="ctr">
              <a:buNone/>
            </a:pPr>
            <a:r>
              <a:rPr lang="en-US" sz="4400" dirty="0" smtClean="0"/>
              <a:t>Legacy code.</a:t>
            </a:r>
            <a:endParaRPr lang="en-US" sz="4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52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458">
        <p:fade/>
      </p:transition>
    </mc:Choice>
    <mc:Fallback xmlns="">
      <p:transition xmlns:p14="http://schemas.microsoft.com/office/powerpoint/2010/main" spd="med" advTm="15458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When you break it, it breaks!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Secondary line of documentation </a:t>
            </a:r>
            <a:r>
              <a:rPr lang="en-US" dirty="0" smtClean="0"/>
              <a:t>defense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Design </a:t>
            </a:r>
            <a:r>
              <a:rPr lang="en-US" dirty="0" smtClean="0"/>
              <a:t>tool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50904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0387">
        <p:fade/>
      </p:transition>
    </mc:Choice>
    <mc:Fallback xmlns="">
      <p:transition xmlns:p14="http://schemas.microsoft.com/office/powerpoint/2010/main" spd="med" advTm="70387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you break it, it breaks!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Testing is </a:t>
            </a:r>
            <a:r>
              <a:rPr lang="en-US" u="sng" dirty="0" smtClean="0"/>
              <a:t>required</a:t>
            </a:r>
            <a:r>
              <a:rPr lang="en-US" dirty="0" smtClean="0"/>
              <a:t> to enable refactoring</a:t>
            </a:r>
          </a:p>
          <a:p>
            <a:r>
              <a:rPr lang="en-US" dirty="0" smtClean="0"/>
              <a:t>Regularly run tests</a:t>
            </a:r>
          </a:p>
          <a:p>
            <a:r>
              <a:rPr lang="en-US" dirty="0" smtClean="0"/>
              <a:t>Use test results to make decisions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3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Blog: </a:t>
            </a:r>
            <a:r>
              <a:rPr lang="en-US" dirty="0" err="1" smtClean="0"/>
              <a:t>thewebivore.com</a:t>
            </a:r>
            <a:endParaRPr lang="en-US" dirty="0" smtClean="0"/>
          </a:p>
          <a:p>
            <a:r>
              <a:rPr lang="en-US" dirty="0" smtClean="0"/>
              <a:t>Twitter: </a:t>
            </a:r>
            <a:r>
              <a:rPr lang="en-US" dirty="0" smtClean="0"/>
              <a:t>@</a:t>
            </a:r>
            <a:r>
              <a:rPr lang="en-US" dirty="0" err="1" smtClean="0"/>
              <a:t>pamasaur</a:t>
            </a:r>
            <a:endParaRPr lang="en-US" dirty="0" smtClean="0"/>
          </a:p>
          <a:p>
            <a:r>
              <a:rPr lang="en-US" dirty="0" smtClean="0"/>
              <a:t>Co</a:t>
            </a:r>
            <a:r>
              <a:rPr lang="en-US" dirty="0"/>
              <a:t>-organizer of Philadelphia JavaScript </a:t>
            </a:r>
            <a:r>
              <a:rPr lang="en-US" dirty="0" smtClean="0"/>
              <a:t>Developers</a:t>
            </a:r>
          </a:p>
          <a:p>
            <a:r>
              <a:rPr lang="en-US" dirty="0" smtClean="0"/>
              <a:t>Podcasting on Turing Incomplete (@</a:t>
            </a:r>
            <a:r>
              <a:rPr lang="en-US" dirty="0" err="1" smtClean="0"/>
              <a:t>turingcool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Testing fanatic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9074" y="4401547"/>
            <a:ext cx="2286000" cy="20828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smtClean="0"/>
              <a:t>@pamasaur | #midwestjs | thewebivore.com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63987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037">
        <p:fade/>
      </p:transition>
    </mc:Choice>
    <mc:Fallback xmlns="">
      <p:transition xmlns:p14="http://schemas.microsoft.com/office/powerpoint/2010/main" spd="med" advTm="24037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 defense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Tests describe behavior</a:t>
            </a:r>
          </a:p>
          <a:p>
            <a:r>
              <a:rPr lang="en-US" dirty="0" smtClean="0"/>
              <a:t>Read tests to understand behavior</a:t>
            </a:r>
          </a:p>
          <a:p>
            <a:r>
              <a:rPr lang="en-US" dirty="0" smtClean="0"/>
              <a:t>Write tests to describe behavior</a:t>
            </a:r>
          </a:p>
          <a:p>
            <a:r>
              <a:rPr lang="en-US" dirty="0" smtClean="0"/>
              <a:t>Write tests to validate behavior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43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 as design 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Tests describe functionality</a:t>
            </a:r>
          </a:p>
          <a:p>
            <a:r>
              <a:rPr lang="en-US" dirty="0" smtClean="0"/>
              <a:t>Write functionality description (test)</a:t>
            </a:r>
          </a:p>
          <a:p>
            <a:r>
              <a:rPr lang="en-US" dirty="0" smtClean="0"/>
              <a:t>Write code to make it work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4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BDD/TDD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Behavior Driven Development</a:t>
            </a:r>
          </a:p>
          <a:p>
            <a:r>
              <a:rPr lang="en-US" dirty="0" smtClean="0"/>
              <a:t>Test-Driven Development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 smtClean="0"/>
              <a:t>“Write tests to inform how you write your code”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1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4950">
        <p:fade/>
      </p:transition>
    </mc:Choice>
    <mc:Fallback xmlns="">
      <p:transition xmlns:p14="http://schemas.microsoft.com/office/powerpoint/2010/main" spd="med" advTm="10495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BDD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escribe</a:t>
            </a:r>
            <a:endParaRPr lang="en-US" dirty="0"/>
          </a:p>
          <a:p>
            <a:r>
              <a:rPr lang="en-US" dirty="0" smtClean="0"/>
              <a:t>it</a:t>
            </a:r>
          </a:p>
          <a:p>
            <a:r>
              <a:rPr lang="en-US" dirty="0" smtClean="0"/>
              <a:t>before</a:t>
            </a:r>
          </a:p>
          <a:p>
            <a:r>
              <a:rPr lang="en-US" dirty="0" smtClean="0"/>
              <a:t>after</a:t>
            </a:r>
          </a:p>
          <a:p>
            <a:r>
              <a:rPr lang="en-US" dirty="0" err="1" smtClean="0"/>
              <a:t>beforeEach</a:t>
            </a:r>
            <a:endParaRPr lang="en-US" dirty="0"/>
          </a:p>
          <a:p>
            <a:r>
              <a:rPr lang="en-US" dirty="0" err="1" smtClean="0"/>
              <a:t>afterEach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0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uite</a:t>
            </a:r>
            <a:endParaRPr lang="en-US" dirty="0"/>
          </a:p>
          <a:p>
            <a:r>
              <a:rPr lang="en-US" dirty="0" smtClean="0"/>
              <a:t>test</a:t>
            </a:r>
            <a:endParaRPr lang="en-US" dirty="0" smtClean="0"/>
          </a:p>
          <a:p>
            <a:r>
              <a:rPr lang="en-US" dirty="0"/>
              <a:t>s</a:t>
            </a:r>
            <a:r>
              <a:rPr lang="en-US" dirty="0" smtClean="0"/>
              <a:t>etup</a:t>
            </a:r>
            <a:endParaRPr lang="en-US" dirty="0" smtClean="0"/>
          </a:p>
          <a:p>
            <a:r>
              <a:rPr lang="en-US" dirty="0" smtClean="0"/>
              <a:t>teardown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6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000" dirty="0" smtClean="0"/>
              <a:t>Test Ever vs. Test Never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972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9741">
        <p:fade/>
      </p:transition>
    </mc:Choice>
    <mc:Fallback xmlns="">
      <p:transition xmlns:p14="http://schemas.microsoft.com/office/powerpoint/2010/main" spd="med" advTm="49741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Unit</a:t>
            </a:r>
          </a:p>
          <a:p>
            <a:r>
              <a:rPr lang="en-US" dirty="0" smtClean="0"/>
              <a:t>Integration</a:t>
            </a:r>
          </a:p>
          <a:p>
            <a:r>
              <a:rPr lang="en-US" dirty="0" smtClean="0"/>
              <a:t>Functional</a:t>
            </a:r>
          </a:p>
          <a:p>
            <a:r>
              <a:rPr lang="en-US" dirty="0" smtClean="0"/>
              <a:t>E2E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4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Testing functionality in isolation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“When I call </a:t>
            </a:r>
            <a:r>
              <a:rPr lang="en-US" dirty="0" err="1" smtClean="0"/>
              <a:t>addNumbers</a:t>
            </a:r>
            <a:r>
              <a:rPr lang="en-US" dirty="0" smtClean="0"/>
              <a:t>, it returns the value of the added numbers”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73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testing takeaway: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400" dirty="0" smtClean="0"/>
          </a:p>
          <a:p>
            <a:pPr marL="0" indent="0" algn="ctr">
              <a:buNone/>
            </a:pPr>
            <a:r>
              <a:rPr lang="en-US" sz="4400" dirty="0" smtClean="0"/>
              <a:t>Test </a:t>
            </a:r>
            <a:r>
              <a:rPr lang="en-US" sz="4400" i="1" dirty="0" smtClean="0"/>
              <a:t>your</a:t>
            </a:r>
            <a:r>
              <a:rPr lang="en-US" sz="4400" dirty="0" smtClean="0"/>
              <a:t> code</a:t>
            </a:r>
            <a:endParaRPr lang="en-US" sz="4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94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9347">
        <p:fade/>
      </p:transition>
    </mc:Choice>
    <mc:Fallback xmlns="">
      <p:transition xmlns:p14="http://schemas.microsoft.com/office/powerpoint/2010/main" spd="med" advTm="69347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only test your code?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Isolate</a:t>
            </a:r>
          </a:p>
          <a:p>
            <a:r>
              <a:rPr lang="en-US" dirty="0" smtClean="0"/>
              <a:t>Faking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0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7893" y="2605713"/>
            <a:ext cx="74852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Welcome to the testing track?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3019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Fake things: Spies, stubs, and mocks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Spy: an object that records its interactions</a:t>
            </a:r>
          </a:p>
          <a:p>
            <a:r>
              <a:rPr lang="en-US" dirty="0" smtClean="0"/>
              <a:t>Stubs: fake objects</a:t>
            </a:r>
          </a:p>
          <a:p>
            <a:r>
              <a:rPr lang="en-US" dirty="0" smtClean="0"/>
              <a:t>Mocks: fake objects with expected behavior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sz="3200" b="1" dirty="0"/>
              <a:t>Generally, you can SPY on a function, STUB an object, and MOCK a service.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07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1211">
        <p:fade/>
      </p:transition>
    </mc:Choice>
    <mc:Fallback xmlns="">
      <p:transition xmlns:p14="http://schemas.microsoft.com/office/powerpoint/2010/main" spd="med" advTm="171211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Multiple pieces of code together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“Is the router setting up my models correctly?”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7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 your code work </a:t>
            </a:r>
            <a:r>
              <a:rPr lang="en-US" dirty="0" smtClean="0"/>
              <a:t>as product </a:t>
            </a:r>
            <a:r>
              <a:rPr lang="en-US" dirty="0" smtClean="0"/>
              <a:t>expects it to? (functional requirements)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“When I click the login button, it should log me in”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5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E2E (end-to-end)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Functional, but fully integrated with external services, simulate real-time situations.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“When I click ‘Login with Google,’ it logs me in”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22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test walk-through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704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851">
        <p:fade/>
      </p:transition>
    </mc:Choice>
    <mc:Fallback xmlns="">
      <p:transition xmlns:p14="http://schemas.microsoft.com/office/powerpoint/2010/main" spd="med" advTm="3851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test walk-through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•"/>
            </a:pPr>
            <a:r>
              <a:rPr lang="en-US" dirty="0" smtClean="0"/>
              <a:t>Setting up your base</a:t>
            </a:r>
          </a:p>
          <a:p>
            <a:pPr>
              <a:buFontTx/>
              <a:buChar char="•"/>
            </a:pPr>
            <a:r>
              <a:rPr lang="en-US" dirty="0" smtClean="0"/>
              <a:t>Writing the </a:t>
            </a:r>
            <a:r>
              <a:rPr lang="en-US" dirty="0" smtClean="0"/>
              <a:t>test/expectations*</a:t>
            </a:r>
            <a:endParaRPr lang="en-US" dirty="0" smtClean="0"/>
          </a:p>
          <a:p>
            <a:pPr>
              <a:buFontTx/>
              <a:buChar char="•"/>
            </a:pPr>
            <a:r>
              <a:rPr lang="en-US" dirty="0" smtClean="0"/>
              <a:t>Making it pass*</a:t>
            </a:r>
          </a:p>
          <a:p>
            <a:pPr>
              <a:buFontTx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500" dirty="0" smtClean="0"/>
          </a:p>
          <a:p>
            <a:pPr marL="0" indent="0">
              <a:buNone/>
            </a:pPr>
            <a:r>
              <a:rPr lang="en-US" sz="1500" dirty="0" smtClean="0"/>
              <a:t>* The order of these is debatable</a:t>
            </a:r>
            <a:endParaRPr lang="en-US" sz="15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7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7825">
        <p:fade/>
      </p:transition>
    </mc:Choice>
    <mc:Fallback xmlns="">
      <p:transition xmlns:p14="http://schemas.microsoft.com/office/powerpoint/2010/main" spd="med" advTm="47825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Jasmine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hlinkClick r:id="rId3"/>
              </a:rPr>
              <a:t>jasmine.github.io</a:t>
            </a:r>
            <a:endParaRPr lang="en-US" sz="2400" dirty="0"/>
          </a:p>
          <a:p>
            <a:endParaRPr lang="en-US" dirty="0" smtClean="0"/>
          </a:p>
          <a:p>
            <a:r>
              <a:rPr lang="en-US" dirty="0" smtClean="0"/>
              <a:t>Download a standalone version on </a:t>
            </a:r>
            <a:r>
              <a:rPr lang="en-US" dirty="0" err="1" smtClean="0"/>
              <a:t>GitHub</a:t>
            </a:r>
            <a:r>
              <a:rPr lang="en-US" dirty="0" smtClean="0"/>
              <a:t> from </a:t>
            </a:r>
            <a:r>
              <a:rPr lang="en-US" dirty="0" smtClean="0">
                <a:hlinkClick r:id="rId4"/>
              </a:rPr>
              <a:t>pivotal/</a:t>
            </a:r>
            <a:r>
              <a:rPr lang="en-US" dirty="0" smtClean="0">
                <a:hlinkClick r:id="rId4"/>
              </a:rPr>
              <a:t>jasmine</a:t>
            </a:r>
            <a:endParaRPr lang="en-US" dirty="0" smtClean="0"/>
          </a:p>
          <a:p>
            <a:r>
              <a:rPr lang="en-US" dirty="0" smtClean="0"/>
              <a:t>Node: jasmine-node (fork of karma-jasmine)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0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494">
        <p:fade/>
      </p:transition>
    </mc:Choice>
    <mc:Fallback xmlns="">
      <p:transition xmlns:p14="http://schemas.microsoft.com/office/powerpoint/2010/main" spd="med" advTm="60494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Mocha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 smtClean="0">
                <a:hlinkClick r:id="rId3"/>
              </a:rPr>
              <a:t>visionmedia.github.io</a:t>
            </a:r>
            <a:r>
              <a:rPr lang="en-US" sz="2400" dirty="0">
                <a:hlinkClick r:id="rId3"/>
              </a:rPr>
              <a:t>/</a:t>
            </a:r>
            <a:r>
              <a:rPr lang="en-US" sz="2400" dirty="0" smtClean="0">
                <a:hlinkClick r:id="rId3"/>
              </a:rPr>
              <a:t>mocha</a:t>
            </a:r>
            <a:endParaRPr lang="en-US" sz="2400" dirty="0" smtClean="0"/>
          </a:p>
          <a:p>
            <a:endParaRPr lang="en-US" dirty="0" smtClean="0"/>
          </a:p>
          <a:p>
            <a:r>
              <a:rPr lang="en-US" dirty="0" smtClean="0"/>
              <a:t>Node!</a:t>
            </a:r>
            <a:endParaRPr lang="en-US" dirty="0"/>
          </a:p>
          <a:p>
            <a:r>
              <a:rPr lang="en-US" dirty="0" err="1" smtClean="0">
                <a:latin typeface="Courier"/>
                <a:cs typeface="Courier"/>
              </a:rPr>
              <a:t>npm</a:t>
            </a:r>
            <a:r>
              <a:rPr lang="en-US" dirty="0" smtClean="0">
                <a:latin typeface="Courier"/>
                <a:cs typeface="Courier"/>
              </a:rPr>
              <a:t> install –g mocha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1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969">
        <p:fade/>
      </p:transition>
    </mc:Choice>
    <mc:Fallback xmlns="">
      <p:transition xmlns:p14="http://schemas.microsoft.com/office/powerpoint/2010/main" spd="med" advTm="21969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Anatomy of a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Describe [thing you’re testing]</a:t>
            </a:r>
          </a:p>
          <a:p>
            <a:pPr marL="0" indent="0">
              <a:buNone/>
            </a:pPr>
            <a:r>
              <a:rPr lang="en-US" dirty="0" smtClean="0"/>
              <a:t>It [does something you expect it to do]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Rinse and repeat.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65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5395">
        <p:fade/>
      </p:transition>
    </mc:Choice>
    <mc:Fallback xmlns="">
      <p:transition xmlns:p14="http://schemas.microsoft.com/office/powerpoint/2010/main" spd="med" advTm="45395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test walk-through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Mocha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96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150">
        <p:fade/>
      </p:transition>
    </mc:Choice>
    <mc:Fallback xmlns="">
      <p:transition xmlns:p14="http://schemas.microsoft.com/office/powerpoint/2010/main" spd="med" advTm="815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7893" y="2605713"/>
            <a:ext cx="81603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*pause* … A TESTING TRACK!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3019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var</a:t>
            </a:r>
            <a:r>
              <a:rPr lang="en-US" dirty="0"/>
              <a:t> assert = require('assert');</a:t>
            </a:r>
          </a:p>
          <a:p>
            <a:pPr marL="0" indent="0">
              <a:buNone/>
            </a:pPr>
            <a:r>
              <a:rPr lang="en-US" dirty="0"/>
              <a:t>describe("An area of my application", function() {</a:t>
            </a:r>
          </a:p>
          <a:p>
            <a:pPr marL="0" indent="0">
              <a:buNone/>
            </a:pPr>
            <a:r>
              <a:rPr lang="en-US" dirty="0"/>
              <a:t>    it("should know that 2 and 2 is 4", function(){</a:t>
            </a:r>
          </a:p>
          <a:p>
            <a:pPr marL="0" indent="0">
              <a:buNone/>
            </a:pPr>
            <a:r>
              <a:rPr lang="en-US" dirty="0"/>
              <a:t>       </a:t>
            </a:r>
            <a:r>
              <a:rPr lang="en-US" dirty="0" err="1"/>
              <a:t>assert.equal</a:t>
            </a:r>
            <a:r>
              <a:rPr lang="en-US" dirty="0"/>
              <a:t>(4, 2+2);</a:t>
            </a:r>
          </a:p>
          <a:p>
            <a:pPr marL="0" indent="0">
              <a:buNone/>
            </a:pPr>
            <a:r>
              <a:rPr lang="en-US" dirty="0"/>
              <a:t>    });</a:t>
            </a:r>
          </a:p>
          <a:p>
            <a:pPr marL="0" indent="0">
              <a:buNone/>
            </a:pPr>
            <a:r>
              <a:rPr lang="en-US" dirty="0"/>
              <a:t>});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47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641">
        <p:fade/>
      </p:transition>
    </mc:Choice>
    <mc:Fallback xmlns="">
      <p:transition xmlns:p14="http://schemas.microsoft.com/office/powerpoint/2010/main" spd="med" advTm="1641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var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assert = require('assert');</a:t>
            </a:r>
          </a:p>
          <a:p>
            <a:pPr marL="0" indent="0">
              <a:buNone/>
            </a:pPr>
            <a:r>
              <a:rPr lang="en-US" dirty="0"/>
              <a:t>describe("An area of my application", function() {</a:t>
            </a:r>
          </a:p>
          <a:p>
            <a:pPr marL="0" indent="0">
              <a:buNone/>
            </a:pPr>
            <a:r>
              <a:rPr lang="en-US" dirty="0"/>
              <a:t>    it("should know that 2 and 2 is 4", function(){</a:t>
            </a:r>
          </a:p>
          <a:p>
            <a:pPr marL="0" indent="0">
              <a:buNone/>
            </a:pPr>
            <a:r>
              <a:rPr lang="en-US" dirty="0"/>
              <a:t>       </a:t>
            </a:r>
            <a:r>
              <a:rPr lang="en-US" dirty="0" err="1"/>
              <a:t>assert.equal</a:t>
            </a:r>
            <a:r>
              <a:rPr lang="en-US" dirty="0"/>
              <a:t>(4, 2+2);</a:t>
            </a:r>
          </a:p>
          <a:p>
            <a:pPr marL="0" indent="0">
              <a:buNone/>
            </a:pPr>
            <a:r>
              <a:rPr lang="en-US" dirty="0"/>
              <a:t>    });</a:t>
            </a:r>
          </a:p>
          <a:p>
            <a:pPr marL="0" indent="0">
              <a:buNone/>
            </a:pPr>
            <a:r>
              <a:rPr lang="en-US" dirty="0"/>
              <a:t>});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83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984">
        <p:fade/>
      </p:transition>
    </mc:Choice>
    <mc:Fallback xmlns="">
      <p:transition xmlns:p14="http://schemas.microsoft.com/office/powerpoint/2010/main" spd="med" advTm="15984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var</a:t>
            </a:r>
            <a:r>
              <a:rPr lang="en-US" dirty="0"/>
              <a:t> assert = require('assert');</a:t>
            </a:r>
          </a:p>
          <a:p>
            <a:pPr marL="0" indent="0">
              <a:buNone/>
            </a:pPr>
            <a:r>
              <a:rPr lang="en-US" dirty="0"/>
              <a:t>describe(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"An area of my application"</a:t>
            </a:r>
            <a:r>
              <a:rPr lang="en-US" dirty="0"/>
              <a:t>, function() {</a:t>
            </a:r>
          </a:p>
          <a:p>
            <a:pPr marL="0" indent="0">
              <a:buNone/>
            </a:pPr>
            <a:r>
              <a:rPr lang="en-US" dirty="0"/>
              <a:t>    it("should know that 2 and 2 is 4", function(){</a:t>
            </a:r>
          </a:p>
          <a:p>
            <a:pPr marL="0" indent="0">
              <a:buNone/>
            </a:pPr>
            <a:r>
              <a:rPr lang="en-US" dirty="0"/>
              <a:t>       </a:t>
            </a:r>
            <a:r>
              <a:rPr lang="en-US" dirty="0" err="1"/>
              <a:t>assert.equal</a:t>
            </a:r>
            <a:r>
              <a:rPr lang="en-US" dirty="0"/>
              <a:t>(4, 2+2);</a:t>
            </a:r>
          </a:p>
          <a:p>
            <a:pPr marL="0" indent="0">
              <a:buNone/>
            </a:pPr>
            <a:r>
              <a:rPr lang="en-US" dirty="0"/>
              <a:t>    });</a:t>
            </a:r>
          </a:p>
          <a:p>
            <a:pPr marL="0" indent="0">
              <a:buNone/>
            </a:pPr>
            <a:r>
              <a:rPr lang="en-US" dirty="0"/>
              <a:t>});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54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808">
        <p:fade/>
      </p:transition>
    </mc:Choice>
    <mc:Fallback xmlns="">
      <p:transition xmlns:p14="http://schemas.microsoft.com/office/powerpoint/2010/main" spd="med" advTm="22808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var</a:t>
            </a:r>
            <a:r>
              <a:rPr lang="en-US" dirty="0"/>
              <a:t> assert = require('assert');</a:t>
            </a:r>
          </a:p>
          <a:p>
            <a:pPr marL="0" indent="0">
              <a:buNone/>
            </a:pPr>
            <a:r>
              <a:rPr lang="en-US" dirty="0"/>
              <a:t>describe("An area of my application", 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function()</a:t>
            </a:r>
            <a:r>
              <a:rPr lang="en-US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    it("should know that 2 and 2 is 4", 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function()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       </a:t>
            </a:r>
            <a:r>
              <a:rPr lang="en-US" dirty="0" err="1"/>
              <a:t>assert.equal</a:t>
            </a:r>
            <a:r>
              <a:rPr lang="en-US" dirty="0"/>
              <a:t>(4, 2+2);</a:t>
            </a:r>
          </a:p>
          <a:p>
            <a:pPr marL="0" indent="0">
              <a:buNone/>
            </a:pPr>
            <a:r>
              <a:rPr lang="en-US" dirty="0"/>
              <a:t>    });</a:t>
            </a:r>
          </a:p>
          <a:p>
            <a:pPr marL="0" indent="0">
              <a:buNone/>
            </a:pPr>
            <a:r>
              <a:rPr lang="en-US" dirty="0"/>
              <a:t>});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05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997">
        <p:fade/>
      </p:transition>
    </mc:Choice>
    <mc:Fallback xmlns="">
      <p:transition xmlns:p14="http://schemas.microsoft.com/office/powerpoint/2010/main" spd="med" advTm="12997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var</a:t>
            </a:r>
            <a:r>
              <a:rPr lang="en-US" dirty="0"/>
              <a:t> assert = require('assert');</a:t>
            </a:r>
          </a:p>
          <a:p>
            <a:pPr marL="0" indent="0">
              <a:buNone/>
            </a:pPr>
            <a:r>
              <a:rPr lang="en-US" dirty="0"/>
              <a:t>describe("An area of my application", function() {</a:t>
            </a:r>
          </a:p>
          <a:p>
            <a:pPr marL="0" indent="0">
              <a:buNone/>
            </a:pPr>
            <a:r>
              <a:rPr lang="en-US" dirty="0"/>
              <a:t>    it(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"should know that 2 and 2 is 4"</a:t>
            </a:r>
            <a:r>
              <a:rPr lang="en-US" dirty="0"/>
              <a:t>, function(){</a:t>
            </a:r>
          </a:p>
          <a:p>
            <a:pPr marL="0" indent="0">
              <a:buNone/>
            </a:pPr>
            <a:r>
              <a:rPr lang="en-US" dirty="0"/>
              <a:t>       </a:t>
            </a:r>
            <a:r>
              <a:rPr lang="en-US" b="1" dirty="0" err="1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assert.equal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(2+2, 4)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;</a:t>
            </a:r>
          </a:p>
          <a:p>
            <a:pPr marL="0" indent="0">
              <a:buNone/>
            </a:pPr>
            <a:r>
              <a:rPr lang="en-US" dirty="0"/>
              <a:t>    });</a:t>
            </a:r>
          </a:p>
          <a:p>
            <a:pPr marL="0" indent="0">
              <a:buNone/>
            </a:pPr>
            <a:r>
              <a:rPr lang="en-US" dirty="0"/>
              <a:t>});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1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212">
        <p:fade/>
      </p:transition>
    </mc:Choice>
    <mc:Fallback xmlns="">
      <p:transition xmlns:p14="http://schemas.microsoft.com/office/powerpoint/2010/main" spd="med" advTm="3212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46848" y="2628348"/>
            <a:ext cx="7520608" cy="23208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18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4">
        <p:fade/>
      </p:transition>
    </mc:Choice>
    <mc:Fallback xmlns="">
      <p:transition xmlns:p14="http://schemas.microsoft.com/office/powerpoint/2010/main" spd="med" advTm="254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073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describers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Jasmine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Mocha</a:t>
            </a:r>
            <a:endParaRPr lang="en-US" dirty="0" smtClean="0"/>
          </a:p>
          <a:p>
            <a:r>
              <a:rPr lang="en-US" dirty="0" err="1" smtClean="0">
                <a:hlinkClick r:id="rId5"/>
              </a:rPr>
              <a:t>QUnit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node-tap</a:t>
            </a:r>
            <a:endParaRPr lang="en-US" dirty="0" smtClean="0"/>
          </a:p>
          <a:p>
            <a:r>
              <a:rPr lang="en-US" dirty="0" smtClean="0">
                <a:hlinkClick r:id="rId7"/>
              </a:rPr>
              <a:t>YUI Test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8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Assertions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Chai</a:t>
            </a:r>
            <a:endParaRPr lang="en-US" dirty="0" smtClean="0"/>
          </a:p>
          <a:p>
            <a:r>
              <a:rPr lang="en-US" dirty="0" err="1" smtClean="0">
                <a:hlinkClick r:id="rId4"/>
              </a:rPr>
              <a:t>should.js</a:t>
            </a:r>
            <a:endParaRPr lang="en-US" dirty="0" smtClean="0"/>
          </a:p>
          <a:p>
            <a:r>
              <a:rPr lang="en-US" dirty="0" err="1">
                <a:hlinkClick r:id="rId5"/>
              </a:rPr>
              <a:t>E</a:t>
            </a:r>
            <a:r>
              <a:rPr lang="en-US" dirty="0" err="1" smtClean="0">
                <a:hlinkClick r:id="rId5"/>
              </a:rPr>
              <a:t>xpect.js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better-assert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349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Spies, stubs, and mocks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hlinkClick r:id="rId3"/>
              </a:rPr>
              <a:t>Sinon.js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Jest </a:t>
            </a:r>
            <a:r>
              <a:rPr lang="en-US" dirty="0" smtClean="0"/>
              <a:t>from Facebook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683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7893" y="2605713"/>
            <a:ext cx="59457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Let’s kick this off right!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0853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runners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Karma</a:t>
            </a:r>
            <a:endParaRPr lang="en-US" dirty="0" smtClean="0"/>
          </a:p>
          <a:p>
            <a:r>
              <a:rPr lang="en-US" dirty="0" err="1" smtClean="0">
                <a:hlinkClick r:id="rId4"/>
              </a:rPr>
              <a:t>Testem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YUI </a:t>
            </a:r>
            <a:r>
              <a:rPr lang="en-US" dirty="0" smtClean="0">
                <a:hlinkClick r:id="rId5"/>
              </a:rPr>
              <a:t>Yeti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99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Bringing testing into the fold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 tips for making testing a regular part of your world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22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#1: Teach testing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Attend talks like this!</a:t>
            </a:r>
          </a:p>
          <a:p>
            <a:r>
              <a:rPr lang="en-US" dirty="0" smtClean="0"/>
              <a:t>Practice (ex. Code Retreat)</a:t>
            </a:r>
          </a:p>
          <a:p>
            <a:r>
              <a:rPr lang="en-US" dirty="0" smtClean="0"/>
              <a:t>Pair programming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12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#2: Code coverage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Istanbul</a:t>
            </a:r>
          </a:p>
          <a:p>
            <a:r>
              <a:rPr lang="en-US" dirty="0" err="1" smtClean="0"/>
              <a:t>Blanket.js</a:t>
            </a:r>
            <a:endParaRPr lang="en-US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90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#3: Code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Quality assurance</a:t>
            </a:r>
          </a:p>
          <a:p>
            <a:r>
              <a:rPr lang="en-US" dirty="0" smtClean="0"/>
              <a:t>Mentoring</a:t>
            </a:r>
          </a:p>
          <a:p>
            <a:r>
              <a:rPr lang="en-US" dirty="0" smtClean="0"/>
              <a:t>Don’t accept without tests!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59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What’d we learn?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Basics of testing</a:t>
            </a:r>
          </a:p>
          <a:p>
            <a:r>
              <a:rPr lang="en-US" dirty="0" smtClean="0"/>
              <a:t>Writing </a:t>
            </a:r>
            <a:r>
              <a:rPr lang="en-US" dirty="0"/>
              <a:t>a JavaScript </a:t>
            </a:r>
            <a:r>
              <a:rPr lang="en-US" dirty="0" smtClean="0"/>
              <a:t>test</a:t>
            </a:r>
          </a:p>
          <a:p>
            <a:r>
              <a:rPr lang="en-US" dirty="0" smtClean="0"/>
              <a:t>Tools in JavaScript for testing</a:t>
            </a:r>
          </a:p>
          <a:p>
            <a:r>
              <a:rPr lang="en-US" dirty="0" smtClean="0"/>
              <a:t>Ways to create a testing culture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19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Minishop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(workshop, </a:t>
            </a:r>
            <a:r>
              <a:rPr lang="en-US" dirty="0" err="1" smtClean="0"/>
              <a:t>playshop</a:t>
            </a:r>
            <a:r>
              <a:rPr lang="en-US" dirty="0" smtClean="0"/>
              <a:t> …)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71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 </a:t>
            </a:r>
            <a:r>
              <a:rPr lang="en-US" dirty="0"/>
              <a:t>up karma (our test runner)</a:t>
            </a:r>
          </a:p>
          <a:p>
            <a:r>
              <a:rPr lang="en-US" dirty="0"/>
              <a:t>With Jasmine (our assertion framework)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failing test</a:t>
            </a:r>
          </a:p>
          <a:p>
            <a:r>
              <a:rPr lang="en-US" dirty="0" smtClean="0"/>
              <a:t>Correct the failing test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02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another test</a:t>
            </a:r>
          </a:p>
          <a:p>
            <a:r>
              <a:rPr lang="en-US" dirty="0" smtClean="0"/>
              <a:t>Setup in </a:t>
            </a:r>
            <a:r>
              <a:rPr lang="en-US" dirty="0" err="1" smtClean="0"/>
              <a:t>beforeEach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1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testing story</a:t>
            </a:r>
          </a:p>
          <a:p>
            <a:r>
              <a:rPr lang="en-US" dirty="0" smtClean="0"/>
              <a:t>Testing theory</a:t>
            </a:r>
          </a:p>
          <a:p>
            <a:r>
              <a:rPr lang="en-US" dirty="0" smtClean="0"/>
              <a:t>Basic test walk-through</a:t>
            </a:r>
            <a:endParaRPr lang="en-US" dirty="0" smtClean="0"/>
          </a:p>
          <a:p>
            <a:r>
              <a:rPr lang="en-US" dirty="0"/>
              <a:t>Testing </a:t>
            </a:r>
            <a:r>
              <a:rPr lang="en-US" dirty="0" smtClean="0"/>
              <a:t>frameworks</a:t>
            </a:r>
          </a:p>
          <a:p>
            <a:r>
              <a:rPr lang="en-US" dirty="0" smtClean="0"/>
              <a:t>Other </a:t>
            </a:r>
            <a:r>
              <a:rPr lang="en-US" dirty="0" smtClean="0"/>
              <a:t>forms of </a:t>
            </a:r>
            <a:r>
              <a:rPr lang="en-US" dirty="0" smtClean="0"/>
              <a:t>testing</a:t>
            </a:r>
            <a:endParaRPr lang="en-US" dirty="0"/>
          </a:p>
          <a:p>
            <a:r>
              <a:rPr lang="en-US" dirty="0" smtClean="0"/>
              <a:t>Working testing into your </a:t>
            </a:r>
            <a:r>
              <a:rPr lang="en-US" dirty="0" smtClean="0"/>
              <a:t>workflow</a:t>
            </a:r>
          </a:p>
          <a:p>
            <a:r>
              <a:rPr lang="en-US" dirty="0" err="1" smtClean="0"/>
              <a:t>Minishop</a:t>
            </a:r>
            <a:r>
              <a:rPr lang="en-US" dirty="0" smtClean="0"/>
              <a:t> (workshop)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00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7929">
        <p:fade/>
      </p:transition>
    </mc:Choice>
    <mc:Fallback xmlns="">
      <p:transition xmlns:p14="http://schemas.microsoft.com/office/powerpoint/2010/main" spd="med" advTm="37929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me online at</a:t>
            </a:r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pamasaur</a:t>
            </a:r>
            <a:endParaRPr lang="en-US" dirty="0" smtClean="0"/>
          </a:p>
          <a:p>
            <a:pPr lvl="1"/>
            <a:r>
              <a:rPr lang="en-US" dirty="0" err="1" smtClean="0"/>
              <a:t>thewebivore.com</a:t>
            </a:r>
            <a:r>
              <a:rPr lang="en-US" dirty="0" smtClean="0"/>
              <a:t> (blog)</a:t>
            </a:r>
          </a:p>
          <a:p>
            <a:pPr lvl="1"/>
            <a:r>
              <a:rPr lang="en-US" dirty="0" err="1" smtClean="0"/>
              <a:t>turing.cool</a:t>
            </a:r>
            <a:r>
              <a:rPr lang="en-US" dirty="0" smtClean="0"/>
              <a:t> (podcast)</a:t>
            </a:r>
          </a:p>
          <a:p>
            <a:pPr lvl="1"/>
            <a:r>
              <a:rPr lang="en-US" dirty="0" err="1" smtClean="0"/>
              <a:t>thewebivore.com</a:t>
            </a:r>
            <a:r>
              <a:rPr lang="en-US" dirty="0" smtClean="0"/>
              <a:t>/book (book!)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2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testing story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7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34">
        <p:fade/>
      </p:transition>
    </mc:Choice>
    <mc:Fallback xmlns="">
      <p:transition xmlns:p14="http://schemas.microsoft.com/office/powerpoint/2010/main" spd="med" advTm="2834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I first started writing 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Code Retreat</a:t>
            </a:r>
          </a:p>
          <a:p>
            <a:r>
              <a:rPr lang="en-US" dirty="0" smtClean="0"/>
              <a:t>TDD</a:t>
            </a:r>
          </a:p>
          <a:p>
            <a:r>
              <a:rPr lang="en-US" dirty="0" smtClean="0"/>
              <a:t>Pairing</a:t>
            </a:r>
          </a:p>
          <a:p>
            <a:r>
              <a:rPr lang="en-US" dirty="0" smtClean="0"/>
              <a:t>Throw-away </a:t>
            </a:r>
            <a:r>
              <a:rPr lang="en-US" dirty="0" smtClean="0"/>
              <a:t>code</a:t>
            </a:r>
            <a:endParaRPr lang="en-US" dirty="0" smtClean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2898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722">
        <p:fade/>
      </p:transition>
    </mc:Choice>
    <mc:Fallback xmlns="">
      <p:transition xmlns:p14="http://schemas.microsoft.com/office/powerpoint/2010/main" spd="med" advTm="100722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@pamasaur | #midwestjs | thewebivore.com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7893" y="2605713"/>
            <a:ext cx="81418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What about tests in </a:t>
            </a:r>
            <a:r>
              <a:rPr lang="en-US" sz="4400" i="1" dirty="0" smtClean="0"/>
              <a:t>my </a:t>
            </a:r>
            <a:r>
              <a:rPr lang="en-US" sz="4400" dirty="0" smtClean="0"/>
              <a:t>projects?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2122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60.2|1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7|22.7|14.2"/>
</p:tagLst>
</file>

<file path=ppt/theme/theme1.xml><?xml version="1.0" encoding="utf-8"?>
<a:theme xmlns:a="http://schemas.openxmlformats.org/drawingml/2006/main" name="Sales Direction 16X9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alesDirection_16x9.potx" id="{FE35DD5A-B687-4161-B4D9-35484B75A379}" vid="{5DB76398-B2EF-4269-B3B2-C0E4C29F3554}"/>
    </a:ext>
  </a:extLst>
</a:theme>
</file>

<file path=ppt/theme/theme2.xml><?xml version="1.0" encoding="utf-8"?>
<a:theme xmlns:a="http://schemas.openxmlformats.org/drawingml/2006/main" name="Office Them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4075</TotalTime>
  <Words>1899</Words>
  <Application>Microsoft Macintosh PowerPoint</Application>
  <PresentationFormat>Custom</PresentationFormat>
  <Paragraphs>324</Paragraphs>
  <Slides>60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1" baseType="lpstr">
      <vt:lpstr>Sales Direction 16X9</vt:lpstr>
      <vt:lpstr>Zero to Testing in JavaScript</vt:lpstr>
      <vt:lpstr>About me</vt:lpstr>
      <vt:lpstr>PowerPoint Presentation</vt:lpstr>
      <vt:lpstr>PowerPoint Presentation</vt:lpstr>
      <vt:lpstr>PowerPoint Presentation</vt:lpstr>
      <vt:lpstr>Agenda</vt:lpstr>
      <vt:lpstr>My testing story</vt:lpstr>
      <vt:lpstr>When I first started writing tests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do you call code without tests?</vt:lpstr>
      <vt:lpstr>Testing basics</vt:lpstr>
      <vt:lpstr>When you break it, it breaks!</vt:lpstr>
      <vt:lpstr>Documentation defense</vt:lpstr>
      <vt:lpstr>Tests as design tool</vt:lpstr>
      <vt:lpstr>BDD/TDD</vt:lpstr>
      <vt:lpstr>BDD</vt:lpstr>
      <vt:lpstr>TDD</vt:lpstr>
      <vt:lpstr>PowerPoint Presentation</vt:lpstr>
      <vt:lpstr>Types of testing</vt:lpstr>
      <vt:lpstr>Unit</vt:lpstr>
      <vt:lpstr>Unit testing takeaway:</vt:lpstr>
      <vt:lpstr>How to only test your code?</vt:lpstr>
      <vt:lpstr>Fake things: Spies, stubs, and mocks</vt:lpstr>
      <vt:lpstr>Integration</vt:lpstr>
      <vt:lpstr>Functional</vt:lpstr>
      <vt:lpstr>E2E (end-to-end)</vt:lpstr>
      <vt:lpstr>JavaScript test walk-through</vt:lpstr>
      <vt:lpstr>JavaScript test walk-through</vt:lpstr>
      <vt:lpstr>Jasmine</vt:lpstr>
      <vt:lpstr>Mocha</vt:lpstr>
      <vt:lpstr>Anatomy of a test</vt:lpstr>
      <vt:lpstr>Example test walk-through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Testing Tools</vt:lpstr>
      <vt:lpstr>Test describers</vt:lpstr>
      <vt:lpstr>Assertions</vt:lpstr>
      <vt:lpstr>Spies, stubs, and mocks</vt:lpstr>
      <vt:lpstr>Test runners</vt:lpstr>
      <vt:lpstr>Bringing testing into the fold</vt:lpstr>
      <vt:lpstr>#1: Teach testing </vt:lpstr>
      <vt:lpstr>#2: Code coverage</vt:lpstr>
      <vt:lpstr>#3: Code review</vt:lpstr>
      <vt:lpstr>What’d we learn?</vt:lpstr>
      <vt:lpstr>Minishop</vt:lpstr>
      <vt:lpstr>TODO</vt:lpstr>
      <vt:lpstr>TODO</vt:lpstr>
      <vt:lpstr>TODO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with Picture Layout</dc:title>
  <dc:creator/>
  <cp:lastModifiedBy>Local Administrator</cp:lastModifiedBy>
  <cp:revision>163</cp:revision>
  <dcterms:created xsi:type="dcterms:W3CDTF">2012-08-30T21:52:00Z</dcterms:created>
  <dcterms:modified xsi:type="dcterms:W3CDTF">2014-08-15T16:24:37Z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0x0101007C1D5F340F01F94FA2FD29A5E6DC872E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